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36"/>
  </p:notesMasterIdLst>
  <p:handoutMasterIdLst>
    <p:handoutMasterId r:id="rId37"/>
  </p:handoutMasterIdLst>
  <p:sldIdLst>
    <p:sldId id="256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9" r:id="rId16"/>
    <p:sldId id="698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  <p:sldId id="714" r:id="rId32"/>
    <p:sldId id="715" r:id="rId33"/>
    <p:sldId id="716" r:id="rId34"/>
    <p:sldId id="671" r:id="rId35"/>
  </p:sldIdLst>
  <p:sldSz cx="9144000" cy="6858000" type="screen4x3"/>
  <p:notesSz cx="9928225" cy="6797675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2C2B7"/>
    <a:srgbClr val="B9CDE5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3" autoAdjust="0"/>
    <p:restoredTop sz="95141" autoAdjust="0"/>
  </p:normalViewPr>
  <p:slideViewPr>
    <p:cSldViewPr>
      <p:cViewPr varScale="1">
        <p:scale>
          <a:sx n="82" d="100"/>
          <a:sy n="82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19/11/2018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11/19/2018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4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01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47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22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940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8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841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102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507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39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8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413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067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486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327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85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473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28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735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477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8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55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5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46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81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285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16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62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20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8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624"/>
            <a:ext cx="7382054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ound Same Side Corner Rectangle 19">
            <a:hlinkClick r:id="rId3" action="ppaction://hlinksldjump"/>
          </p:cNvPr>
          <p:cNvSpPr/>
          <p:nvPr userDrawn="1"/>
        </p:nvSpPr>
        <p:spPr>
          <a:xfrm>
            <a:off x="124273" y="692696"/>
            <a:ext cx="11917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4.1 - Fractions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4" action="ppaction://hlinksldjump"/>
          </p:cNvPr>
          <p:cNvSpPr/>
          <p:nvPr userDrawn="1"/>
        </p:nvSpPr>
        <p:spPr>
          <a:xfrm>
            <a:off x="1397310" y="692696"/>
            <a:ext cx="9056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4.2 - Ratios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5" action="ppaction://hlinksldjump"/>
          </p:cNvPr>
          <p:cNvSpPr/>
          <p:nvPr userDrawn="1"/>
        </p:nvSpPr>
        <p:spPr>
          <a:xfrm>
            <a:off x="2384222" y="692696"/>
            <a:ext cx="13153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4.3 – Ratios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Proportion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6" action="ppaction://hlinksldjump"/>
          </p:cNvPr>
          <p:cNvSpPr/>
          <p:nvPr userDrawn="1"/>
        </p:nvSpPr>
        <p:spPr>
          <a:xfrm>
            <a:off x="3780819" y="692696"/>
            <a:ext cx="14300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4.4 - Percentages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7" action="ppaction://hlinksldjump"/>
          </p:cNvPr>
          <p:cNvSpPr/>
          <p:nvPr userDrawn="1"/>
        </p:nvSpPr>
        <p:spPr>
          <a:xfrm>
            <a:off x="5292080" y="692696"/>
            <a:ext cx="15841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4.5 – Fractions &amp; Decimals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hlinkClick r:id="rId3" action="ppaction://hlinksldjump"/>
          </p:cNvPr>
          <p:cNvSpPr/>
          <p:nvPr userDrawn="1"/>
        </p:nvSpPr>
        <p:spPr>
          <a:xfrm>
            <a:off x="124273" y="692696"/>
            <a:ext cx="11917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4.1 - Fractions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4" action="ppaction://hlinksldjump"/>
          </p:cNvPr>
          <p:cNvSpPr/>
          <p:nvPr userDrawn="1"/>
        </p:nvSpPr>
        <p:spPr>
          <a:xfrm>
            <a:off x="1397310" y="692696"/>
            <a:ext cx="9056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4.2 - Ratios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5" action="ppaction://hlinksldjump"/>
          </p:cNvPr>
          <p:cNvSpPr/>
          <p:nvPr userDrawn="1"/>
        </p:nvSpPr>
        <p:spPr>
          <a:xfrm>
            <a:off x="2384222" y="692696"/>
            <a:ext cx="13153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4.3 – Ratios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Proportion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 Same Side Corner Rectangle 29">
            <a:hlinkClick r:id="rId6" action="ppaction://hlinksldjump"/>
          </p:cNvPr>
          <p:cNvSpPr/>
          <p:nvPr userDrawn="1"/>
        </p:nvSpPr>
        <p:spPr>
          <a:xfrm>
            <a:off x="3780819" y="692696"/>
            <a:ext cx="14300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4.4 - Percentages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30">
            <a:hlinkClick r:id="rId7" action="ppaction://hlinksldjump"/>
          </p:cNvPr>
          <p:cNvSpPr/>
          <p:nvPr userDrawn="1"/>
        </p:nvSpPr>
        <p:spPr>
          <a:xfrm>
            <a:off x="5292080" y="692696"/>
            <a:ext cx="15841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4.5 – Fractions &amp; Decimals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hlinkClick r:id="rId3" action="ppaction://hlinksldjump"/>
          </p:cNvPr>
          <p:cNvSpPr/>
          <p:nvPr userDrawn="1"/>
        </p:nvSpPr>
        <p:spPr>
          <a:xfrm>
            <a:off x="124273" y="692696"/>
            <a:ext cx="11917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4.1 - Fractions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4" action="ppaction://hlinksldjump"/>
          </p:cNvPr>
          <p:cNvSpPr/>
          <p:nvPr userDrawn="1"/>
        </p:nvSpPr>
        <p:spPr>
          <a:xfrm>
            <a:off x="1397310" y="692696"/>
            <a:ext cx="9056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4.2 - Ratios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5" action="ppaction://hlinksldjump"/>
          </p:cNvPr>
          <p:cNvSpPr/>
          <p:nvPr userDrawn="1"/>
        </p:nvSpPr>
        <p:spPr>
          <a:xfrm>
            <a:off x="2384222" y="692696"/>
            <a:ext cx="13153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4.3 – Ratios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Proportion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6" action="ppaction://hlinksldjump"/>
          </p:cNvPr>
          <p:cNvSpPr/>
          <p:nvPr userDrawn="1"/>
        </p:nvSpPr>
        <p:spPr>
          <a:xfrm>
            <a:off x="3780819" y="692696"/>
            <a:ext cx="14300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4.4 - Percentages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Same Side Corner Rectangle 23">
            <a:hlinkClick r:id="rId7" action="ppaction://hlinksldjump"/>
          </p:cNvPr>
          <p:cNvSpPr/>
          <p:nvPr userDrawn="1"/>
        </p:nvSpPr>
        <p:spPr>
          <a:xfrm>
            <a:off x="5292080" y="692696"/>
            <a:ext cx="15841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4.5 – Fractions &amp; Decimals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>
            <a:hlinkClick r:id="rId3" action="ppaction://hlinksldjump"/>
          </p:cNvPr>
          <p:cNvSpPr/>
          <p:nvPr userDrawn="1"/>
        </p:nvSpPr>
        <p:spPr>
          <a:xfrm>
            <a:off x="124273" y="692696"/>
            <a:ext cx="11917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4.1 - Fractions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4" action="ppaction://hlinksldjump"/>
          </p:cNvPr>
          <p:cNvSpPr/>
          <p:nvPr userDrawn="1"/>
        </p:nvSpPr>
        <p:spPr>
          <a:xfrm>
            <a:off x="1397310" y="692696"/>
            <a:ext cx="90565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4.2 - Ratios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Same Side Corner Rectangle 21">
            <a:hlinkClick r:id="rId5" action="ppaction://hlinksldjump"/>
          </p:cNvPr>
          <p:cNvSpPr/>
          <p:nvPr userDrawn="1"/>
        </p:nvSpPr>
        <p:spPr>
          <a:xfrm>
            <a:off x="2384222" y="692696"/>
            <a:ext cx="131533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4.3 – Ratios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Proportion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780819" y="692696"/>
            <a:ext cx="1430002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4.4 - Percentages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5292080" y="692696"/>
            <a:ext cx="158417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4.5 – Fractions &amp; Decimals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60.png"/><Relationship Id="rId18" Type="http://schemas.openxmlformats.org/officeDocument/2006/relationships/image" Target="../media/image1490.png"/><Relationship Id="rId3" Type="http://schemas.openxmlformats.org/officeDocument/2006/relationships/image" Target="../media/image340.png"/><Relationship Id="rId7" Type="http://schemas.openxmlformats.org/officeDocument/2006/relationships/image" Target="../media/image28.png"/><Relationship Id="rId17" Type="http://schemas.openxmlformats.org/officeDocument/2006/relationships/image" Target="../media/image204.png"/><Relationship Id="rId2" Type="http://schemas.openxmlformats.org/officeDocument/2006/relationships/image" Target="../media/image330.png"/><Relationship Id="rId16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20.png"/><Relationship Id="rId5" Type="http://schemas.openxmlformats.org/officeDocument/2006/relationships/image" Target="../media/image26.png"/><Relationship Id="rId15" Type="http://schemas.openxmlformats.org/officeDocument/2006/relationships/image" Target="../media/image440.png"/><Relationship Id="rId10" Type="http://schemas.openxmlformats.org/officeDocument/2006/relationships/image" Target="../media/image31.png"/><Relationship Id="rId19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04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4.2 -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75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£84</a:t>
                </a:r>
                <a:endParaRPr lang="en-US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5:2 	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22.5g of resin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4.8g if hardener.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300:1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81cm</a:t>
                </a:r>
              </a:p>
              <a:p>
                <a:pPr marL="863600" indent="-8636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350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</a:t>
                </a:r>
              </a:p>
              <a:p>
                <a:pPr marL="863600" indent="-8636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Sally gets £21 and David gets £14.</a:t>
                </a:r>
              </a:p>
              <a:p>
                <a:pPr marL="863600" indent="-8636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Benji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gets 217 bricks and Freddie gets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248.</a:t>
                </a:r>
              </a:p>
              <a:p>
                <a:pPr marL="863600" indent="-8636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8.16m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75244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639" r="-1280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262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4.2 -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indent="-863600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252538" algn="l"/>
                <a:tab pos="2862263" algn="l"/>
                <a:tab pos="5265738" algn="l"/>
                <a:tab pos="6230938" algn="l"/>
                <a:tab pos="663733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£68: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£136: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£170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£5.84: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£17.51: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£23.35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indent="-863600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252538" algn="l"/>
                <a:tab pos="2862263" algn="l"/>
                <a:tab pos="5265738" algn="l"/>
                <a:tab pos="6230938" algn="l"/>
                <a:tab pos="6637338" algn="l"/>
              </a:tabLst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he needs 20 kg of cement.</a:t>
            </a:r>
          </a:p>
          <a:p>
            <a:pPr marL="863600" indent="-863600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252538" algn="l"/>
                <a:tab pos="2862263" algn="l"/>
                <a:tab pos="5265738" algn="l"/>
                <a:tab pos="6230938" algn="l"/>
                <a:tab pos="6637338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40:73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142:241	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3:7	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15:1</a:t>
            </a:r>
          </a:p>
          <a:p>
            <a:pPr marL="863600" indent="-863600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14"/>
              <a:tabLst>
                <a:tab pos="1252538" algn="l"/>
                <a:tab pos="2862263" algn="l"/>
                <a:tab pos="5265738" algn="l"/>
                <a:tab pos="6230938" algn="l"/>
                <a:tab pos="6637338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80243"/>
              </p:ext>
            </p:extLst>
          </p:nvPr>
        </p:nvGraphicFramePr>
        <p:xfrm>
          <a:off x="1115616" y="3789040"/>
          <a:ext cx="7632847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1584176"/>
                <a:gridCol w="1872208"/>
                <a:gridCol w="2016223"/>
              </a:tblGrid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</a:t>
                      </a:r>
                      <a:endParaRPr lang="en-US" sz="3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</a:t>
                      </a:r>
                      <a:endParaRPr lang="en-US" sz="3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3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litre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litres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0.9375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 litres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2.0625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0.1375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4644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4.3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 and Proportion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862263" algn="l"/>
                    <a:tab pos="5265738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2:5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and 6:15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862263" algn="l"/>
                    <a:tab pos="5265738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$360 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£420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862263" algn="l"/>
                    <a:tab pos="5265738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Cheaper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in HK by £2 or HK524.80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862263" algn="l"/>
                    <a:tab pos="5265738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1:1.6 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Adrian by 3.4 km or 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2.13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miles.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862263" algn="l"/>
                    <a:tab pos="5265738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; the ratio 4:5 is the same as 16:20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862263" algn="l"/>
                    <a:tab pos="5265738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36.75</a:t>
                </a:r>
              </a:p>
              <a:p>
                <a:pPr marL="1200150" lvl="1" indent="-5730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1252538" algn="l"/>
                    <a:tab pos="2862263" algn="l"/>
                    <a:tab pos="5265738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 is under 21. We do not know any more than this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32202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746" r="-1707" b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9072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4.3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 and Proportion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59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5338" indent="-7953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862263" algn="l"/>
                    <a:tab pos="4284663" algn="l"/>
                    <a:tab pos="6230938" algn="l"/>
                    <a:tab pos="6637338" algn="l"/>
                  </a:tabLst>
                </a:pPr>
                <a:r>
                  <a:rPr lang="en-US" sz="355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= b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5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b </a:t>
                </a:r>
                <a:r>
                  <a:rPr lang="en-US" sz="355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55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5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55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5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endParaRPr lang="en-US" sz="355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5338" indent="-7953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862263" algn="l"/>
                    <a:tab pos="4284663" algn="l"/>
                    <a:tab pos="6230938" algn="l"/>
                    <a:tab pos="6637338" algn="l"/>
                  </a:tabLst>
                </a:pP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num>
                      <m:den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250</m:t>
                        </m:r>
                      </m:den>
                    </m:f>
                  </m:oMath>
                </a14:m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11 </a:t>
                </a:r>
                <a:r>
                  <a:rPr lang="en-US" sz="35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chillies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55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num>
                      <m:den>
                        <m:r>
                          <a:rPr lang="en-US" sz="355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lang="en-US" sz="35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5338" indent="-7953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862263" algn="l"/>
                    <a:tab pos="5316538" algn="l"/>
                    <a:tab pos="6637338" algn="l"/>
                  </a:tabLst>
                </a:pP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	</a:t>
                </a: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Yes	</a:t>
                </a: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No</a:t>
                </a:r>
              </a:p>
              <a:p>
                <a:pPr marL="795338" indent="-7953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862263" algn="l"/>
                    <a:tab pos="5316538" algn="l"/>
                    <a:tab pos="6637338" algn="l"/>
                  </a:tabLst>
                </a:pP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  <a:p>
                <a:pPr marL="795338" indent="-7953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1252538" algn="l"/>
                    <a:tab pos="2862263" algn="l"/>
                    <a:tab pos="5316538" algn="l"/>
                    <a:tab pos="6637338" algn="l"/>
                  </a:tabLst>
                </a:pPr>
                <a:r>
                  <a:rPr lang="en-US" sz="355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 Yes, because Q is 1.5 x the value 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of P</a:t>
                </a:r>
                <a:b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5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355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1.5 x P	</a:t>
                </a:r>
                <a:r>
                  <a:rPr lang="en-US" sz="355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5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2:3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59847"/>
              </a:xfrm>
              <a:prstGeom prst="rect">
                <a:avLst/>
              </a:prstGeom>
              <a:blipFill rotWithShape="0">
                <a:blip r:embed="rId4"/>
                <a:stretch>
                  <a:fillRect l="-1920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4071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4.3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 and Proportion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2"/>
              <a:tabLst>
                <a:tab pos="2862263" algn="l"/>
                <a:tab pos="4284663" algn="l"/>
                <a:tab pos="6230938" algn="l"/>
                <a:tab pos="6637338" algn="l"/>
              </a:tabLst>
            </a:pPr>
            <a:r>
              <a:rPr lang="en-US" sz="4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= 48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= 56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= 12.5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= 45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2"/>
              <a:tabLst>
                <a:tab pos="2862263" algn="l"/>
                <a:tab pos="4284663" algn="l"/>
                <a:tab pos="6230938" algn="l"/>
                <a:tab pos="6637338" algn="l"/>
              </a:tabLst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5.44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2"/>
              <a:tabLst>
                <a:tab pos="2862263" algn="l"/>
                <a:tab pos="4284663" algn="l"/>
                <a:tab pos="6230938" algn="l"/>
                <a:tab pos="6637338" algn="l"/>
              </a:tabLst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2"/>
              <a:tabLst>
                <a:tab pos="2862263" algn="l"/>
                <a:tab pos="4284663" algn="l"/>
                <a:tab pos="6230938" algn="l"/>
                <a:tab pos="6637338" algn="l"/>
              </a:tabLst>
            </a:pP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cheese is cheaper in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. 160 g would 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cost ( 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3.58 SFr in England.</a:t>
            </a:r>
            <a:endParaRPr lang="en-US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353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4.4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606800" algn="l"/>
                <a:tab pos="6230938" algn="l"/>
                <a:tab pos="6637338" algn="l"/>
              </a:tabLst>
            </a:pP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1.15	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1.3	</a:t>
            </a:r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1.05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606800" algn="l"/>
                <a:tab pos="6230938" algn="l"/>
                <a:tab pos="6637338" algn="l"/>
              </a:tabLst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0.75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0.90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0.94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606800" algn="l"/>
                <a:tab pos="6230938" algn="l"/>
                <a:tab pos="6637338" algn="l"/>
              </a:tabLst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£379.26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606800" algn="l"/>
                <a:tab pos="6230938" algn="l"/>
                <a:tab pos="6637338" algn="l"/>
              </a:tabLst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550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606800" algn="l"/>
                <a:tab pos="6230938" algn="l"/>
                <a:tab pos="6637338" algn="l"/>
              </a:tabLst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770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606800" algn="l"/>
                <a:tab pos="6230938" algn="l"/>
                <a:tab pos="6637338" algn="l"/>
              </a:tabLst>
            </a:pP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£7680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6144</a:t>
            </a:r>
          </a:p>
          <a:p>
            <a:pPr marL="744538" indent="-7445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606800" algn="l"/>
                <a:tab pos="6230938" algn="l"/>
                <a:tab pos="6637338" algn="l"/>
              </a:tabLst>
            </a:pPr>
            <a:r>
              <a:rPr lang="pt-BR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£30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6144</a:t>
            </a:r>
            <a:b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£17,436.25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194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4.4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£3300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£3752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£8427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£19167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£128 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43.80</a:t>
            </a:r>
          </a:p>
          <a:p>
            <a:pPr marL="1033463" indent="-103346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8"/>
              <a:tabLst>
                <a:tab pos="4064000" algn="l"/>
                <a:tab pos="6230938" algn="l"/>
                <a:tab pos="6637338" algn="l"/>
              </a:tabLst>
            </a:pP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1.0506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, £</a:t>
            </a:r>
            <a:r>
              <a:rPr lang="pt-B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1.0506</a:t>
            </a:r>
            <a:r>
              <a:rPr lang="pt-BR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387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4.4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6"/>
              <a:tabLst>
                <a:tab pos="1422400" algn="l"/>
                <a:tab pos="4064000" algn="l"/>
                <a:tab pos="6230938" algn="l"/>
                <a:tab pos="66373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160,000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6"/>
              <a:tabLst>
                <a:tab pos="1422400" algn="l"/>
                <a:tab pos="4064000" algn="l"/>
                <a:tab pos="6230938" algn="l"/>
                <a:tab pos="6637338" algn="l"/>
              </a:tabLst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Students' own answers, e.g. Let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original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value =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n;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20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% increase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→ 1.2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20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0.24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1.2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- 0.24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= 0.96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which is a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decrease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of 4%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2400" lvl="1" indent="-558800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2"/>
              <a:tabLst>
                <a:tab pos="1422400" algn="l"/>
                <a:tab pos="4064000" algn="l"/>
                <a:tab pos="6230938" algn="l"/>
                <a:tab pos="6637338" algn="l"/>
              </a:tabLst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final amount will be the same.</a:t>
            </a: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945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4.5 – Fractions, Decimals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GB" sz="3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154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778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251200" algn="l"/>
                    <a:tab pos="5892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-4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32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778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4064000" algn="l"/>
                    <a:tab pos="6230938" algn="l"/>
                    <a:tab pos="663733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8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1545936"/>
              </a:xfrm>
              <a:prstGeom prst="rect">
                <a:avLst/>
              </a:prstGeom>
              <a:blipFill rotWithShape="0">
                <a:blip r:embed="rId4"/>
                <a:stretch>
                  <a:fillRect l="-1920" b="-13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8419794"/>
                  </p:ext>
                </p:extLst>
              </p:nvPr>
            </p:nvGraphicFramePr>
            <p:xfrm>
              <a:off x="971600" y="2276872"/>
              <a:ext cx="7776863" cy="40779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64296"/>
                    <a:gridCol w="2448272"/>
                    <a:gridCol w="2664295"/>
                  </a:tblGrid>
                  <a:tr h="535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Fraction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Decimal</a:t>
                          </a:r>
                          <a:endParaRPr lang="en-US" sz="2800" b="1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Percentage</a:t>
                          </a:r>
                          <a:endParaRPr lang="en-US" sz="28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</a:tr>
                  <a:tr h="7203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0.125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12.5%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203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203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66.6%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190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139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8419794"/>
                  </p:ext>
                </p:extLst>
              </p:nvPr>
            </p:nvGraphicFramePr>
            <p:xfrm>
              <a:off x="971600" y="2276872"/>
              <a:ext cx="7776863" cy="407793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64296"/>
                    <a:gridCol w="2448272"/>
                    <a:gridCol w="2664295"/>
                  </a:tblGrid>
                  <a:tr h="5357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Fraction</a:t>
                          </a:r>
                          <a:endParaRPr lang="en-US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Decimal</a:t>
                          </a:r>
                          <a:endParaRPr lang="en-US" sz="2800" b="1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Percentage</a:t>
                          </a:r>
                          <a:endParaRPr lang="en-US" sz="28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B9CDE5"/>
                        </a:solidFill>
                      </a:tcPr>
                    </a:tc>
                  </a:tr>
                  <a:tr h="720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29" t="-83051" r="-192677" b="-396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0.125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12.5%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20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29" t="-181513" r="-192677" b="-293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203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29" t="-283898" r="-192677" b="-195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66.6%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190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29" t="-383898" r="-192677" b="-95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62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5"/>
                          <a:stretch>
                            <a:fillRect l="-229" t="-523853" r="-192677" b="-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150%</a:t>
                          </a:r>
                          <a:endPara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720" marR="4572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8462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4.5 – Fractions, Decimals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GB" sz="3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270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286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436938" algn="l"/>
                    <a:tab pos="58928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3.75 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12.8 </a:t>
                </a:r>
                <a:b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168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800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£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47.50</a:t>
                </a:r>
              </a:p>
              <a:p>
                <a:pPr marL="744538" indent="-7286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436938" algn="l"/>
                    <a:tab pos="5892800" algn="l"/>
                  </a:tabLst>
                </a:pP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£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17.10 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158.3%</a:t>
                </a:r>
              </a:p>
              <a:p>
                <a:pPr marL="744538" indent="-7286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251200" algn="l"/>
                    <a:tab pos="5892800" algn="l"/>
                  </a:tabLst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endParaRPr lang="pt-BR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286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251200" algn="l"/>
                    <a:tab pos="5892800" algn="l"/>
                  </a:tabLst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r>
                  <a:rPr lang="pt-B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744538" indent="-7286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251200" algn="l"/>
                    <a:tab pos="58928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744538" indent="-7286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251200" algn="l"/>
                    <a:tab pos="58928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Students’ own answer.</a:t>
                </a:r>
              </a:p>
              <a:p>
                <a:pPr marL="744538" indent="-7286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251200" algn="l"/>
                    <a:tab pos="5892800" algn="l"/>
                  </a:tabLst>
                </a:pPr>
                <a:r>
                  <a:rPr lang="pt-BR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£13.60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270032"/>
              </a:xfrm>
              <a:prstGeom prst="rect">
                <a:avLst/>
              </a:prstGeom>
              <a:blipFill rotWithShape="0">
                <a:blip r:embed="rId4"/>
                <a:stretch>
                  <a:fillRect l="-2063" t="-2081" b="-3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3519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462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3 kg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£7.50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25 litres	  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56m</a:t>
                </a:r>
                <a:endParaRPr lang="pt-BR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£3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45g</a:t>
                </a:r>
              </a:p>
              <a:p>
                <a:pPr marL="514350" indent="-514350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buClr>
                    <a:srgbClr val="C00000"/>
                  </a:buClr>
                  <a:buFont typeface="+mj-lt"/>
                  <a:buAutoNum type="arabicPeriod"/>
                  <a:tabLst>
                    <a:tab pos="965200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46235"/>
              </a:xfrm>
              <a:prstGeom prst="rect">
                <a:avLst/>
              </a:prstGeom>
              <a:blipFill rotWithShape="0">
                <a:blip r:embed="rId4"/>
                <a:stretch>
                  <a:fillRect l="-1636"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5994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4.5 – Fractions, Decimals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GB" sz="32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89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5200" indent="-9493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436938" algn="l"/>
                    <a:tab pos="58928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students‘ own answer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965200" indent="-9493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436938" algn="l"/>
                    <a:tab pos="58928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Yes, because 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a constant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1:4</a:t>
                </a:r>
              </a:p>
              <a:p>
                <a:pPr marL="965200" indent="-9493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2967038" algn="l"/>
                    <a:tab pos="4692650" algn="l"/>
                    <a:tab pos="686593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743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999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111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65200" indent="-949325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436938" algn="l"/>
                    <a:tab pos="5892800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and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 are recurring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89232"/>
              </a:xfrm>
              <a:prstGeom prst="rect">
                <a:avLst/>
              </a:prstGeom>
              <a:blipFill rotWithShape="0">
                <a:blip r:embed="rId4"/>
                <a:stretch>
                  <a:fillRect l="-2063" r="-2774" b="-3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1172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Problem Solving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7468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436938" algn="l"/>
                <a:tab pos="5892800" algn="l"/>
              </a:tabLst>
            </a:pP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£430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£375</a:t>
            </a:r>
          </a:p>
          <a:p>
            <a:pPr marL="690563" indent="-67468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436938" algn="l"/>
                <a:tab pos="5892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Caroline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pays £615 and Naomi pays £410.</a:t>
            </a:r>
          </a:p>
          <a:p>
            <a:pPr marL="690563" indent="-67468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436938" algn="l"/>
                <a:tab pos="5892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3" indent="-67468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436938" algn="l"/>
                <a:tab pos="5892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, because their weights are 75 kg and 90 kg.</a:t>
            </a:r>
          </a:p>
          <a:p>
            <a:pPr marL="690563" indent="-67468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436938" algn="l"/>
                <a:tab pos="5892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  <a:p>
            <a:pPr marL="690563" indent="-67468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436938" algn="l"/>
                <a:tab pos="5892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Accountant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2 days, book-keeper 3 days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clerk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5 days.</a:t>
            </a:r>
          </a:p>
          <a:p>
            <a:pPr marL="690563" indent="-67468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436938" algn="l"/>
                <a:tab pos="5892800" algn="l"/>
              </a:tabLst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7653750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Check Up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2665"/>
                <a:ext cx="8568952" cy="5453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746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36938" algn="l"/>
                    <a:tab pos="58928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746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36938" algn="l"/>
                    <a:tab pos="5892800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690563" indent="-6746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36938" algn="l"/>
                    <a:tab pos="5892800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7:40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746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36938" algn="l"/>
                    <a:tab pos="58928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1:7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385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0563" indent="-6746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36938" algn="l"/>
                    <a:tab pos="5892800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€57.15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385</a:t>
                </a:r>
              </a:p>
              <a:p>
                <a:pPr marL="690563" indent="-67468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436938" algn="l"/>
                    <a:tab pos="4865688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200:75 = 8:3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80 Biscuits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2665"/>
                <a:ext cx="8568952" cy="5453288"/>
              </a:xfrm>
              <a:prstGeom prst="rect">
                <a:avLst/>
              </a:prstGeom>
              <a:blipFill rotWithShape="0">
                <a:blip r:embed="rId4"/>
                <a:stretch>
                  <a:fillRect l="-2063" b="-3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3276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Check Up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2665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5050" indent="-101917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4175125" algn="l"/>
                <a:tab pos="58928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66, £44, £22.</a:t>
            </a:r>
          </a:p>
          <a:p>
            <a:pPr marL="1035050" indent="-101917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4451350" algn="l"/>
                <a:tab pos="5892800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£483.75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849.1kg</a:t>
            </a:r>
          </a:p>
          <a:p>
            <a:pPr marL="1035050" indent="-101917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4451350" algn="l"/>
                <a:tab pos="58928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1035050" indent="-101917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4451350" algn="l"/>
                <a:tab pos="58928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</a:p>
          <a:p>
            <a:pPr marL="1035050" indent="-101917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4451350" algn="l"/>
                <a:tab pos="5892800" algn="l"/>
              </a:tabLst>
            </a:pP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9.3%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£15300.43 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5050" indent="-1019175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3"/>
              <a:tabLst>
                <a:tab pos="4175125" algn="l"/>
                <a:tab pos="5892800" algn="l"/>
              </a:tabLst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and students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’ own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answers.</a:t>
            </a:r>
          </a:p>
        </p:txBody>
      </p:sp>
    </p:spTree>
    <p:extLst>
      <p:ext uri="{BB962C8B-B14F-4D97-AF65-F5344CB8AC3E}">
        <p14:creationId xmlns:p14="http://schemas.microsoft.com/office/powerpoint/2010/main" val="14984415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Strengthen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2665"/>
                <a:ext cx="8568952" cy="540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46138">
                  <a:spcAft>
                    <a:spcPts val="0"/>
                  </a:spcAft>
                  <a:buClr>
                    <a:srgbClr val="C00000"/>
                  </a:buClr>
                  <a:tabLst>
                    <a:tab pos="4175125" algn="l"/>
                    <a:tab pos="5892800" algn="l"/>
                  </a:tabLst>
                </a:pP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Fractions</a:t>
                </a:r>
                <a:endPara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048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22550" algn="l"/>
                    <a:tab pos="2916238" algn="l"/>
                    <a:tab pos="4692650" algn="l"/>
                    <a:tab pos="674528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048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22550" algn="l"/>
                    <a:tab pos="2916238" algn="l"/>
                    <a:tab pos="4692650" algn="l"/>
                    <a:tab pos="6745288" algn="l"/>
                  </a:tabLst>
                </a:pP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048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22550" algn="l"/>
                    <a:tab pos="2916238" algn="l"/>
                    <a:tab pos="4692650" algn="l"/>
                    <a:tab pos="6745288" algn="l"/>
                  </a:tabLst>
                </a:pP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19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048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22550" algn="l"/>
                    <a:tab pos="2916238" algn="l"/>
                    <a:tab pos="4692650" algn="l"/>
                    <a:tab pos="6745288" algn="l"/>
                  </a:tabLst>
                </a:pP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20713" indent="-6048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22550" algn="l"/>
                    <a:tab pos="2916238" algn="l"/>
                    <a:tab pos="4692650" algn="l"/>
                    <a:tab pos="6745288" algn="l"/>
                  </a:tabLst>
                </a:pP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56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2665"/>
                <a:ext cx="8568952" cy="5407506"/>
              </a:xfrm>
              <a:prstGeom prst="rect">
                <a:avLst/>
              </a:prstGeom>
              <a:blipFill rotWithShape="0">
                <a:blip r:embed="rId4"/>
                <a:stretch>
                  <a:fillRect l="-1209" t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322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Strengthen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2665"/>
                <a:ext cx="8568952" cy="5444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tabLst>
                    <a:tab pos="4175125" algn="l"/>
                    <a:tab pos="5892800" algn="l"/>
                  </a:tabLst>
                </a:pP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Ratio and Proportion</a:t>
                </a:r>
                <a:endPara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363913" algn="l"/>
                    <a:tab pos="4624388" algn="l"/>
                    <a:tab pos="645318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 only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and C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363913" algn="l"/>
                    <a:tab pos="4624388" algn="l"/>
                    <a:tab pos="6453188" algn="l"/>
                  </a:tabLst>
                </a:pP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1:5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0.2:1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1:0.125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4:1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1:8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0.125:1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1:0.57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1.75:1</a:t>
                </a: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692650" algn="l"/>
                    <a:tab pos="674528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13:8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10:17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7:10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7:11</a:t>
                </a: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398713" algn="l"/>
                    <a:tab pos="4002088" algn="l"/>
                    <a:tab pos="4227513" algn="l"/>
                    <a:tab pos="6745288" algn="l"/>
                  </a:tabLst>
                </a:pP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$8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$10	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Double the number of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b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28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£3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Halve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number of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398713" algn="l"/>
                    <a:tab pos="4002088" algn="l"/>
                    <a:tab pos="4227513" algn="l"/>
                    <a:tab pos="67452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= 18 Y = 20</a:t>
                </a: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398713" algn="l"/>
                    <a:tab pos="4002088" algn="l"/>
                    <a:tab pos="4227513" algn="l"/>
                    <a:tab pos="67452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138" indent="-4651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570163" algn="l"/>
                    <a:tab pos="4692650" algn="l"/>
                    <a:tab pos="6745288" algn="l"/>
                  </a:tabLst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Kiran = £14.20, Stephen = £28.40, Jane = £49.70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2665"/>
                <a:ext cx="8568952" cy="5444054"/>
              </a:xfrm>
              <a:prstGeom prst="rect">
                <a:avLst/>
              </a:prstGeom>
              <a:blipFill rotWithShape="0">
                <a:blip r:embed="rId4"/>
                <a:stretch>
                  <a:fillRect l="-1422" t="-1120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145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Strengthen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2665"/>
            <a:ext cx="856895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indent="-465138">
              <a:spcAft>
                <a:spcPts val="0"/>
              </a:spcAft>
              <a:buClr>
                <a:srgbClr val="C00000"/>
              </a:buClr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3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Fractions, </a:t>
            </a:r>
            <a:r>
              <a:rPr lang="en-US" sz="3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Decimals </a:t>
            </a:r>
            <a:r>
              <a:rPr lang="en-US" sz="3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Percentages</a:t>
            </a:r>
            <a:endParaRPr lang="en-US" sz="3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1.04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1.265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0.983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103.5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1.035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£46.58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95.8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0.958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£34.49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Student's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own answers.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036888" algn="l"/>
                <a:tab pos="4692650" algn="l"/>
                <a:tab pos="6453188" algn="l"/>
              </a:tabLst>
            </a:pP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2.25, 8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, 28.125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%	</a:t>
            </a:r>
            <a:b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25, 145, 17.2%</a:t>
            </a:r>
          </a:p>
          <a:p>
            <a:pPr marL="465138" indent="-465138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tabLst>
                <a:tab pos="3036888" algn="l"/>
                <a:tab pos="5434013" algn="l"/>
                <a:tab pos="6453188" algn="l"/>
              </a:tabLst>
            </a:pP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112.5g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700" dirty="0">
                <a:latin typeface="Arial" panose="020B0604020202020204" pitchFamily="34" charset="0"/>
                <a:cs typeface="Arial" panose="020B0604020202020204" pitchFamily="34" charset="0"/>
              </a:rPr>
              <a:t> £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3.75	</a:t>
            </a:r>
            <a:r>
              <a:rPr lang="en-US" sz="3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 £12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954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Strengthen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2665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1.28 	</a:t>
            </a:r>
            <a:b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x →            → 13.44</a:t>
            </a:r>
          </a:p>
          <a:p>
            <a:pPr marL="1311275" lvl="1" indent="-690563">
              <a:spcAft>
                <a:spcPts val="0"/>
              </a:spcAft>
              <a:buClr>
                <a:srgbClr val="C00000"/>
              </a:buClr>
              <a:buFont typeface="+mj-lt"/>
              <a:buAutoNum type="alphaLcPeriod" startAt="3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£10.50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£780</a:t>
            </a:r>
            <a:b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185,000</a:t>
            </a:r>
          </a:p>
          <a:p>
            <a:pPr marL="620713" indent="-620713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5000 x 1.025 = £5125</a:t>
            </a:r>
            <a:b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£5283.88</a:t>
            </a:r>
          </a:p>
        </p:txBody>
      </p:sp>
      <p:sp>
        <p:nvSpPr>
          <p:cNvPr id="5" name="Flowchart: Delay 8"/>
          <p:cNvSpPr/>
          <p:nvPr/>
        </p:nvSpPr>
        <p:spPr>
          <a:xfrm>
            <a:off x="4061618" y="2132856"/>
            <a:ext cx="1662510" cy="792088"/>
          </a:xfrm>
          <a:custGeom>
            <a:avLst/>
            <a:gdLst>
              <a:gd name="connsiteX0" fmla="*/ 0 w 1149369"/>
              <a:gd name="connsiteY0" fmla="*/ 0 h 566487"/>
              <a:gd name="connsiteX1" fmla="*/ 574685 w 1149369"/>
              <a:gd name="connsiteY1" fmla="*/ 0 h 566487"/>
              <a:gd name="connsiteX2" fmla="*/ 1149370 w 1149369"/>
              <a:gd name="connsiteY2" fmla="*/ 283244 h 566487"/>
              <a:gd name="connsiteX3" fmla="*/ 574685 w 1149369"/>
              <a:gd name="connsiteY3" fmla="*/ 566488 h 566487"/>
              <a:gd name="connsiteX4" fmla="*/ 0 w 1149369"/>
              <a:gd name="connsiteY4" fmla="*/ 566487 h 566487"/>
              <a:gd name="connsiteX5" fmla="*/ 0 w 1149369"/>
              <a:gd name="connsiteY5" fmla="*/ 0 h 566487"/>
              <a:gd name="connsiteX0" fmla="*/ 0 w 959589"/>
              <a:gd name="connsiteY0" fmla="*/ 0 h 566488"/>
              <a:gd name="connsiteX1" fmla="*/ 574685 w 959589"/>
              <a:gd name="connsiteY1" fmla="*/ 0 h 566488"/>
              <a:gd name="connsiteX2" fmla="*/ 959589 w 959589"/>
              <a:gd name="connsiteY2" fmla="*/ 265991 h 566488"/>
              <a:gd name="connsiteX3" fmla="*/ 574685 w 959589"/>
              <a:gd name="connsiteY3" fmla="*/ 566488 h 566488"/>
              <a:gd name="connsiteX4" fmla="*/ 0 w 959589"/>
              <a:gd name="connsiteY4" fmla="*/ 566487 h 566488"/>
              <a:gd name="connsiteX5" fmla="*/ 0 w 959589"/>
              <a:gd name="connsiteY5" fmla="*/ 0 h 566488"/>
              <a:gd name="connsiteX0" fmla="*/ 0 w 904179"/>
              <a:gd name="connsiteY0" fmla="*/ 0 h 566488"/>
              <a:gd name="connsiteX1" fmla="*/ 574685 w 904179"/>
              <a:gd name="connsiteY1" fmla="*/ 0 h 566488"/>
              <a:gd name="connsiteX2" fmla="*/ 904179 w 904179"/>
              <a:gd name="connsiteY2" fmla="*/ 265991 h 566488"/>
              <a:gd name="connsiteX3" fmla="*/ 574685 w 904179"/>
              <a:gd name="connsiteY3" fmla="*/ 566488 h 566488"/>
              <a:gd name="connsiteX4" fmla="*/ 0 w 904179"/>
              <a:gd name="connsiteY4" fmla="*/ 566487 h 566488"/>
              <a:gd name="connsiteX5" fmla="*/ 0 w 904179"/>
              <a:gd name="connsiteY5" fmla="*/ 0 h 566488"/>
              <a:gd name="connsiteX0" fmla="*/ 0 w 916052"/>
              <a:gd name="connsiteY0" fmla="*/ 0 h 566488"/>
              <a:gd name="connsiteX1" fmla="*/ 574685 w 916052"/>
              <a:gd name="connsiteY1" fmla="*/ 0 h 566488"/>
              <a:gd name="connsiteX2" fmla="*/ 916052 w 916052"/>
              <a:gd name="connsiteY2" fmla="*/ 281940 h 566488"/>
              <a:gd name="connsiteX3" fmla="*/ 574685 w 916052"/>
              <a:gd name="connsiteY3" fmla="*/ 566488 h 566488"/>
              <a:gd name="connsiteX4" fmla="*/ 0 w 916052"/>
              <a:gd name="connsiteY4" fmla="*/ 566487 h 566488"/>
              <a:gd name="connsiteX5" fmla="*/ 0 w 916052"/>
              <a:gd name="connsiteY5" fmla="*/ 0 h 5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052" h="566488">
                <a:moveTo>
                  <a:pt x="0" y="0"/>
                </a:moveTo>
                <a:lnTo>
                  <a:pt x="574685" y="0"/>
                </a:lnTo>
                <a:cubicBezTo>
                  <a:pt x="892075" y="0"/>
                  <a:pt x="916052" y="125509"/>
                  <a:pt x="916052" y="281940"/>
                </a:cubicBezTo>
                <a:cubicBezTo>
                  <a:pt x="916052" y="438371"/>
                  <a:pt x="892075" y="566488"/>
                  <a:pt x="574685" y="566488"/>
                </a:cubicBezTo>
                <a:lnTo>
                  <a:pt x="0" y="5664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1.28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19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Extend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2665"/>
                <a:ext cx="8568952" cy="521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£48</a:t>
                </a:r>
              </a:p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690813" algn="l"/>
                    <a:tab pos="4745038" algn="l"/>
                    <a:tab pos="657383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1.92</a:t>
                </a:r>
              </a:p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43.5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  <a:p>
                <a:pPr marL="793750" indent="-79375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2:1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2665"/>
                <a:ext cx="8568952" cy="521880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752" b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5920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– </a:t>
            </a:r>
            <a:r>
              <a:rPr lang="en-US" sz="4000" dirty="0" smtClean="0"/>
              <a:t>Extend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640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62665"/>
                <a:ext cx="8568952" cy="5275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43%</a:t>
                </a: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Actual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9227 bottles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b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Estimate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9600 =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 x 150 x 4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164.00</a:t>
                </a: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960.68</a:t>
                </a: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  <a:p>
                <a:pPr marL="862013" indent="-86201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3036888" algn="l"/>
                    <a:tab pos="3363913" algn="l"/>
                    <a:tab pos="5434013" algn="l"/>
                    <a:tab pos="6453188" algn="l"/>
                  </a:tabLst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2665"/>
                <a:ext cx="8568952" cy="5275868"/>
              </a:xfrm>
              <a:prstGeom prst="rect">
                <a:avLst/>
              </a:prstGeom>
              <a:blipFill rotWithShape="0">
                <a:blip r:embed="rId4"/>
                <a:stretch>
                  <a:fillRect l="-2276" t="-2079" b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240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39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: 5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 : 1</a:t>
                </a:r>
              </a:p>
              <a:p>
                <a:pPr marL="744538" indent="-744538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2514600" algn="l"/>
                    <a:tab pos="4452938" algn="l"/>
                    <a:tab pos="6451600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 : 5</a:t>
                </a:r>
              </a:p>
              <a:p>
                <a:pPr marL="744538" indent="-744538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2514600" algn="l"/>
                    <a:tab pos="4452938" algn="l"/>
                    <a:tab pos="645160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3081338" algn="l"/>
                    <a:tab pos="64516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eggs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75g</a:t>
                </a:r>
              </a:p>
              <a:p>
                <a:pPr marL="744538" indent="-744538">
                  <a:spcAft>
                    <a:spcPts val="9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252538" algn="l"/>
                    <a:tab pos="3081338" algn="l"/>
                    <a:tab pos="6451600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£15.60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36.4kg</a:t>
                </a:r>
                <a:b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153ml	</a:t>
                </a:r>
                <a:r>
                  <a:rPr lang="pt-BR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pt-BR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40.8m	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39795"/>
              </a:xfrm>
              <a:prstGeom prst="rect">
                <a:avLst/>
              </a:prstGeom>
              <a:blipFill rotWithShape="0">
                <a:blip r:embed="rId4"/>
                <a:stretch>
                  <a:fillRect l="-1636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66054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 – </a:t>
            </a:r>
            <a:r>
              <a:rPr lang="en-US" dirty="0" smtClean="0"/>
              <a:t>Unit Test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641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2665"/>
            <a:ext cx="85689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C00000"/>
              </a:buClr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student answer</a:t>
            </a:r>
          </a:p>
          <a:p>
            <a:pPr>
              <a:spcAft>
                <a:spcPts val="0"/>
              </a:spcAft>
              <a:buClr>
                <a:srgbClr val="C00000"/>
              </a:buClr>
              <a:tabLst>
                <a:tab pos="3036888" algn="l"/>
                <a:tab pos="3363913" algn="l"/>
                <a:tab pos="5434013" algn="l"/>
                <a:tab pos="6453188" algn="l"/>
              </a:tabLst>
            </a:pPr>
            <a:r>
              <a:rPr lang="en-US" sz="3900" dirty="0">
                <a:latin typeface="Arial" panose="020B0604020202020204" pitchFamily="34" charset="0"/>
                <a:cs typeface="Arial" panose="020B0604020202020204" pitchFamily="34" charset="0"/>
              </a:rPr>
              <a:t>The question has asked them to ‘Compare’ the costs of the handbags. They must state, using the costs found, which handbag is cheaper/more expensive. For example, 'The handbag is cheaper in Manchester as it costs £52.50, whereas in Paris it costs £54.'</a:t>
            </a:r>
          </a:p>
        </p:txBody>
      </p:sp>
    </p:spTree>
    <p:extLst>
      <p:ext uri="{BB962C8B-B14F-4D97-AF65-F5344CB8AC3E}">
        <p14:creationId xmlns:p14="http://schemas.microsoft.com/office/powerpoint/2010/main" val="37562614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 flipH="1">
            <a:off x="251520" y="4797152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symbol ± shows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8096" y="1268760"/>
            <a:ext cx="5173611" cy="2317052"/>
            <a:chOff x="3465597" y="1089031"/>
            <a:chExt cx="5309150" cy="2317052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3465597" y="1089031"/>
              <a:ext cx="5309150" cy="2317052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50913" y="1666250"/>
              <a:ext cx="5197552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Sophie is making Christmas </a:t>
              </a:r>
              <a:r>
                <a:rPr lang="en-US" sz="2100" dirty="0" smtClean="0"/>
                <a:t>cards. She </a:t>
              </a:r>
              <a:r>
                <a:rPr lang="en-US" sz="2100" dirty="0"/>
                <a:t>needs a card and an envelope </a:t>
              </a:r>
              <a:r>
                <a:rPr lang="en-US" sz="2100" dirty="0" smtClean="0"/>
                <a:t>for each </a:t>
              </a:r>
              <a:r>
                <a:rPr lang="en-US" sz="2100" dirty="0"/>
                <a:t>card.</a:t>
              </a:r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100" dirty="0" smtClean="0"/>
                <a:t>How </a:t>
              </a:r>
              <a:r>
                <a:rPr lang="en-US" sz="2100" dirty="0"/>
                <a:t>many packs of cards </a:t>
              </a:r>
              <a:r>
                <a:rPr lang="en-US" sz="2100" dirty="0" smtClean="0"/>
                <a:t>and envelopes </a:t>
              </a:r>
              <a:r>
                <a:rPr lang="en-US" sz="2100" dirty="0"/>
                <a:t>did she buy? </a:t>
              </a:r>
              <a:r>
                <a:rPr lang="en-US" sz="2100" dirty="0" smtClean="0"/>
                <a:t>	</a:t>
              </a:r>
              <a:r>
                <a:rPr lang="en-US" sz="2100" b="1" dirty="0" smtClean="0"/>
                <a:t>(</a:t>
              </a:r>
              <a:r>
                <a:rPr lang="en-US" sz="2100" b="1" dirty="0"/>
                <a:t>3 marks</a:t>
              </a:r>
              <a:r>
                <a:rPr lang="en-US" sz="2100" b="1" dirty="0" smtClean="0"/>
                <a:t>)</a:t>
              </a:r>
              <a:endParaRPr lang="en-US" sz="2100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5496" y="8207656"/>
            <a:ext cx="4774425" cy="728912"/>
            <a:chOff x="680809" y="2740278"/>
            <a:chExt cx="4774425" cy="80389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80809" y="3068960"/>
              <a:ext cx="3249608" cy="475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-5 -4 -3 -2 -1 0 1 2 3 4 5</a:t>
              </a:r>
              <a:endParaRPr lang="en-US" sz="2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19886" y="2740278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mbria" panose="02040503050406030204" pitchFamily="18" charset="0"/>
                </a:rPr>
                <a:t>X</a:t>
              </a:r>
              <a:endParaRPr lang="en-US" sz="2000" b="1" i="1" dirty="0"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5651" y="2474624"/>
                <a:ext cx="13687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≈ </a:t>
                </a:r>
                <a:r>
                  <a:rPr lang="az-Cyrl-A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є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/>
                  <a:t>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µ</a:t>
                </a:r>
                <a:endParaRPr lang="en-US" sz="2400" i="1" dirty="0"/>
              </a:p>
              <a:p>
                <a:r>
                  <a:rPr lang="en-US" sz="2400" dirty="0" smtClean="0"/>
                  <a:t>∠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𝐂𝐃</m:t>
                        </m:r>
                      </m:e>
                    </m:ac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51" y="2474624"/>
                <a:ext cx="136875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7143" t="-5147" r="-446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22790" y="2529979"/>
                <a:ext cx="1069524" cy="113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90" y="2529979"/>
                <a:ext cx="1069524" cy="1131335"/>
              </a:xfrm>
              <a:prstGeom prst="rect">
                <a:avLst/>
              </a:prstGeom>
              <a:blipFill rotWithShape="0">
                <a:blip r:embed="rId3"/>
                <a:stretch>
                  <a:fillRect l="-12000" r="-10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588224" y="1196752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∪ </a:t>
            </a:r>
            <a:r>
              <a:rPr lang="en-US" dirty="0" smtClean="0"/>
              <a:t>∩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94762" y="1272356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∞ </a:t>
            </a:r>
            <a:r>
              <a:rPr lang="en-US" dirty="0" smtClean="0"/>
              <a:t>∝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6300733" y="5344336"/>
            <a:ext cx="1080120" cy="1080120"/>
            <a:chOff x="-1678822" y="3021032"/>
            <a:chExt cx="1080120" cy="1080120"/>
          </a:xfrm>
        </p:grpSpPr>
        <p:sp>
          <p:nvSpPr>
            <p:cNvPr id="102" name="Rectangle 101"/>
            <p:cNvSpPr/>
            <p:nvPr/>
          </p:nvSpPr>
          <p:spPr>
            <a:xfrm>
              <a:off x="-1678822" y="3021032"/>
              <a:ext cx="1080120" cy="10801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Arc 102"/>
            <p:cNvSpPr/>
            <p:nvPr/>
          </p:nvSpPr>
          <p:spPr>
            <a:xfrm rot="17932237">
              <a:off x="-1532031" y="3144606"/>
              <a:ext cx="840741" cy="840741"/>
            </a:xfrm>
            <a:prstGeom prst="arc">
              <a:avLst>
                <a:gd name="adj1" fmla="val 14390581"/>
                <a:gd name="adj2" fmla="val 12939554"/>
              </a:avLst>
            </a:prstGeom>
            <a:solidFill>
              <a:srgbClr val="92D050"/>
            </a:solidFill>
            <a:ln w="10795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Arc 106"/>
          <p:cNvSpPr/>
          <p:nvPr/>
        </p:nvSpPr>
        <p:spPr>
          <a:xfrm rot="8773871">
            <a:off x="6462931" y="5463947"/>
            <a:ext cx="840741" cy="840741"/>
          </a:xfrm>
          <a:prstGeom prst="arc">
            <a:avLst>
              <a:gd name="adj1" fmla="val 14390581"/>
              <a:gd name="adj2" fmla="val 15434044"/>
            </a:avLst>
          </a:prstGeom>
          <a:solidFill>
            <a:srgbClr val="92D050"/>
          </a:solidFill>
          <a:ln w="180975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154088"/>
            <a:ext cx="548640" cy="55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764233"/>
            <a:ext cx="548640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348880"/>
            <a:ext cx="54864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932422"/>
            <a:ext cx="548640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3528432"/>
            <a:ext cx="548640" cy="548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788648"/>
            <a:ext cx="548640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395839"/>
            <a:ext cx="548640" cy="54864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251520" y="5554969"/>
            <a:ext cx="5213924" cy="779020"/>
            <a:chOff x="150164" y="6494199"/>
            <a:chExt cx="5213924" cy="779020"/>
          </a:xfrm>
        </p:grpSpPr>
        <p:sp>
          <p:nvSpPr>
            <p:cNvPr id="109" name="Rectangle 108"/>
            <p:cNvSpPr/>
            <p:nvPr/>
          </p:nvSpPr>
          <p:spPr>
            <a:xfrm flipH="1">
              <a:off x="150164" y="6673055"/>
              <a:ext cx="5213924" cy="6001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 ways of doing one task and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Pentagon 60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 flipH="1">
            <a:off x="239284" y="6621453"/>
            <a:ext cx="51968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communication hint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end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239284" y="3777506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972027" y="3463792"/>
                <a:ext cx="472181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27" y="3463792"/>
                <a:ext cx="472181" cy="309637"/>
              </a:xfrm>
              <a:prstGeom prst="rect">
                <a:avLst/>
              </a:prstGeom>
              <a:blipFill rotWithShape="0">
                <a:blip r:embed="rId11"/>
                <a:stretch>
                  <a:fillRect r="-1168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6320743" y="462955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≠ </a:t>
            </a:r>
            <a:r>
              <a:rPr lang="en-US" sz="2400" dirty="0" smtClean="0"/>
              <a:t>÷</a:t>
            </a:r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/>
              <a:t>≡</a:t>
            </a:r>
          </a:p>
        </p:txBody>
      </p:sp>
      <p:sp>
        <p:nvSpPr>
          <p:cNvPr id="112" name="Rectangle 111"/>
          <p:cNvSpPr/>
          <p:nvPr/>
        </p:nvSpPr>
        <p:spPr>
          <a:xfrm flipH="1">
            <a:off x="264141" y="7686764"/>
            <a:ext cx="520453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Q9f strategy hint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97138" y="4136056"/>
            <a:ext cx="4411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1̇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91381" y="3865817"/>
                <a:ext cx="574901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g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381" y="3865817"/>
                <a:ext cx="574901" cy="6560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5819890" y="5287236"/>
            <a:ext cx="31290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4͘͘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Flowchart: Delay 52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owchart: Delay 53"/>
          <p:cNvSpPr/>
          <p:nvPr/>
        </p:nvSpPr>
        <p:spPr>
          <a:xfrm flipH="1">
            <a:off x="8815419" y="1196752"/>
            <a:ext cx="365093" cy="5369378"/>
          </a:xfrm>
          <a:prstGeom prst="flowChartDelay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c 54"/>
          <p:cNvSpPr/>
          <p:nvPr/>
        </p:nvSpPr>
        <p:spPr>
          <a:xfrm rot="9468293">
            <a:off x="6465494" y="5494838"/>
            <a:ext cx="840741" cy="840741"/>
          </a:xfrm>
          <a:prstGeom prst="arc">
            <a:avLst>
              <a:gd name="adj1" fmla="val 6522430"/>
              <a:gd name="adj2" fmla="val 12939554"/>
            </a:avLst>
          </a:prstGeom>
          <a:solidFill>
            <a:srgbClr val="92D050"/>
          </a:solidFill>
          <a:ln w="107950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47934" y="5591316"/>
            <a:ext cx="25648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983309"/>
            <a:ext cx="548640" cy="548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90522" y="1932150"/>
                <a:ext cx="524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22" y="1932150"/>
                <a:ext cx="5246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9836" r="-4186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74058"/>
              </p:ext>
            </p:extLst>
          </p:nvPr>
        </p:nvGraphicFramePr>
        <p:xfrm>
          <a:off x="5652120" y="6741368"/>
          <a:ext cx="3754024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06"/>
                <a:gridCol w="938506"/>
                <a:gridCol w="938506"/>
                <a:gridCol w="938506"/>
              </a:tblGrid>
              <a:tr h="339240"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36993"/>
              </p:ext>
            </p:extLst>
          </p:nvPr>
        </p:nvGraphicFramePr>
        <p:xfrm>
          <a:off x="5724128" y="8613576"/>
          <a:ext cx="331236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806490"/>
                <a:gridCol w="993710"/>
              </a:tblGrid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en-US" sz="20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≥ </a:t>
                      </a:r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 flipH="1">
            <a:off x="2556198" y="9052113"/>
            <a:ext cx="287989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a separate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80456" y="1726809"/>
                <a:ext cx="342751" cy="6107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456" y="1726809"/>
                <a:ext cx="342751" cy="61074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5724128" y="9534680"/>
            <a:ext cx="3200036" cy="84785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71346" y="3356992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68344" y="3430741"/>
            <a:ext cx="438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/>
              <a:t>①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 smtClean="0"/>
              <a:t>②</a:t>
            </a: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 smtClean="0"/>
              <a:t>③</a:t>
            </a: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/>
              <a:t>④</a:t>
            </a:r>
          </a:p>
        </p:txBody>
      </p:sp>
      <p:sp>
        <p:nvSpPr>
          <p:cNvPr id="64" name="Oval 63"/>
          <p:cNvSpPr/>
          <p:nvPr/>
        </p:nvSpPr>
        <p:spPr>
          <a:xfrm>
            <a:off x="2915816" y="9921043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4" idx="6"/>
            <a:endCxn id="66" idx="2"/>
          </p:cNvCxnSpPr>
          <p:nvPr/>
        </p:nvCxnSpPr>
        <p:spPr>
          <a:xfrm flipV="1">
            <a:off x="3203848" y="10053736"/>
            <a:ext cx="1965650" cy="11323"/>
          </a:xfrm>
          <a:prstGeom prst="straightConnector1">
            <a:avLst/>
          </a:prstGeom>
          <a:ln w="38100">
            <a:solidFill>
              <a:schemeClr val="tx1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169498" y="9909720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7999"/>
              </p:ext>
            </p:extLst>
          </p:nvPr>
        </p:nvGraphicFramePr>
        <p:xfrm>
          <a:off x="309083" y="10382538"/>
          <a:ext cx="5184574" cy="961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589"/>
                <a:gridCol w="660597"/>
                <a:gridCol w="660597"/>
                <a:gridCol w="660597"/>
                <a:gridCol w="660597"/>
                <a:gridCol w="660597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Arc 73"/>
          <p:cNvSpPr/>
          <p:nvPr/>
        </p:nvSpPr>
        <p:spPr>
          <a:xfrm rot="4054627">
            <a:off x="5378370" y="1242221"/>
            <a:ext cx="576064" cy="576064"/>
          </a:xfrm>
          <a:prstGeom prst="arc">
            <a:avLst>
              <a:gd name="adj1" fmla="val 13078114"/>
              <a:gd name="adj2" fmla="val 42882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36618" y="1755201"/>
                <a:ext cx="453970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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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18" y="1755201"/>
                <a:ext cx="453970" cy="62292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44208" y="3861048"/>
                <a:ext cx="68146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861048"/>
                <a:ext cx="681469" cy="40197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0915"/>
              </p:ext>
            </p:extLst>
          </p:nvPr>
        </p:nvGraphicFramePr>
        <p:xfrm>
          <a:off x="5724128" y="10575800"/>
          <a:ext cx="52565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Flowchart: Delay 8"/>
          <p:cNvSpPr/>
          <p:nvPr/>
        </p:nvSpPr>
        <p:spPr>
          <a:xfrm>
            <a:off x="182271" y="9193513"/>
            <a:ext cx="1230462" cy="566488"/>
          </a:xfrm>
          <a:custGeom>
            <a:avLst/>
            <a:gdLst>
              <a:gd name="connsiteX0" fmla="*/ 0 w 1149369"/>
              <a:gd name="connsiteY0" fmla="*/ 0 h 566487"/>
              <a:gd name="connsiteX1" fmla="*/ 574685 w 1149369"/>
              <a:gd name="connsiteY1" fmla="*/ 0 h 566487"/>
              <a:gd name="connsiteX2" fmla="*/ 1149370 w 1149369"/>
              <a:gd name="connsiteY2" fmla="*/ 283244 h 566487"/>
              <a:gd name="connsiteX3" fmla="*/ 574685 w 1149369"/>
              <a:gd name="connsiteY3" fmla="*/ 566488 h 566487"/>
              <a:gd name="connsiteX4" fmla="*/ 0 w 1149369"/>
              <a:gd name="connsiteY4" fmla="*/ 566487 h 566487"/>
              <a:gd name="connsiteX5" fmla="*/ 0 w 1149369"/>
              <a:gd name="connsiteY5" fmla="*/ 0 h 566487"/>
              <a:gd name="connsiteX0" fmla="*/ 0 w 959589"/>
              <a:gd name="connsiteY0" fmla="*/ 0 h 566488"/>
              <a:gd name="connsiteX1" fmla="*/ 574685 w 959589"/>
              <a:gd name="connsiteY1" fmla="*/ 0 h 566488"/>
              <a:gd name="connsiteX2" fmla="*/ 959589 w 959589"/>
              <a:gd name="connsiteY2" fmla="*/ 265991 h 566488"/>
              <a:gd name="connsiteX3" fmla="*/ 574685 w 959589"/>
              <a:gd name="connsiteY3" fmla="*/ 566488 h 566488"/>
              <a:gd name="connsiteX4" fmla="*/ 0 w 959589"/>
              <a:gd name="connsiteY4" fmla="*/ 566487 h 566488"/>
              <a:gd name="connsiteX5" fmla="*/ 0 w 959589"/>
              <a:gd name="connsiteY5" fmla="*/ 0 h 566488"/>
              <a:gd name="connsiteX0" fmla="*/ 0 w 904179"/>
              <a:gd name="connsiteY0" fmla="*/ 0 h 566488"/>
              <a:gd name="connsiteX1" fmla="*/ 574685 w 904179"/>
              <a:gd name="connsiteY1" fmla="*/ 0 h 566488"/>
              <a:gd name="connsiteX2" fmla="*/ 904179 w 904179"/>
              <a:gd name="connsiteY2" fmla="*/ 265991 h 566488"/>
              <a:gd name="connsiteX3" fmla="*/ 574685 w 904179"/>
              <a:gd name="connsiteY3" fmla="*/ 566488 h 566488"/>
              <a:gd name="connsiteX4" fmla="*/ 0 w 904179"/>
              <a:gd name="connsiteY4" fmla="*/ 566487 h 566488"/>
              <a:gd name="connsiteX5" fmla="*/ 0 w 904179"/>
              <a:gd name="connsiteY5" fmla="*/ 0 h 566488"/>
              <a:gd name="connsiteX0" fmla="*/ 0 w 916052"/>
              <a:gd name="connsiteY0" fmla="*/ 0 h 566488"/>
              <a:gd name="connsiteX1" fmla="*/ 574685 w 916052"/>
              <a:gd name="connsiteY1" fmla="*/ 0 h 566488"/>
              <a:gd name="connsiteX2" fmla="*/ 916052 w 916052"/>
              <a:gd name="connsiteY2" fmla="*/ 281940 h 566488"/>
              <a:gd name="connsiteX3" fmla="*/ 574685 w 916052"/>
              <a:gd name="connsiteY3" fmla="*/ 566488 h 566488"/>
              <a:gd name="connsiteX4" fmla="*/ 0 w 916052"/>
              <a:gd name="connsiteY4" fmla="*/ 566487 h 566488"/>
              <a:gd name="connsiteX5" fmla="*/ 0 w 916052"/>
              <a:gd name="connsiteY5" fmla="*/ 0 h 5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052" h="566488">
                <a:moveTo>
                  <a:pt x="0" y="0"/>
                </a:moveTo>
                <a:lnTo>
                  <a:pt x="574685" y="0"/>
                </a:lnTo>
                <a:cubicBezTo>
                  <a:pt x="892075" y="0"/>
                  <a:pt x="916052" y="125509"/>
                  <a:pt x="916052" y="281940"/>
                </a:cubicBezTo>
                <a:cubicBezTo>
                  <a:pt x="916052" y="438371"/>
                  <a:pt x="892075" y="566488"/>
                  <a:pt x="574685" y="566488"/>
                </a:cubicBezTo>
                <a:lnTo>
                  <a:pt x="0" y="5664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92" y="4164315"/>
            <a:ext cx="548640" cy="5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5"/>
              <a:tabLst>
                <a:tab pos="1608138" algn="l"/>
                <a:tab pos="2514600" algn="l"/>
                <a:tab pos="4452938" algn="l"/>
                <a:tab pos="64516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81.7%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49 out of 60 is better as the score is a higher percentage.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5"/>
              <a:tabLst>
                <a:tab pos="1608138" algn="l"/>
                <a:tab pos="2514600" algn="l"/>
                <a:tab pos="4452938" algn="l"/>
                <a:tab pos="6451600" algn="l"/>
              </a:tabLs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£72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5"/>
              <a:tabLst>
                <a:tab pos="1252538" algn="l"/>
                <a:tab pos="2514600" algn="l"/>
                <a:tab pos="4452938" algn="l"/>
                <a:tab pos="64516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74%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150%</a:t>
            </a:r>
          </a:p>
          <a:p>
            <a:pPr marL="863600" indent="-86360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15"/>
              <a:tabLst>
                <a:tab pos="1252538" algn="l"/>
                <a:tab pos="2514600" algn="l"/>
                <a:tab pos="4452938" algn="l"/>
                <a:tab pos="64516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0.65 = 65%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0.429 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42.9%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1.38 = 138%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2.75 = 275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1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4 -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53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3251200" algn="l"/>
                    <a:tab pos="5148263" algn="l"/>
                    <a:tab pos="709453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1.17 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1.38 	</a:t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1.06 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2.1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1252538" algn="l"/>
                    <a:tab pos="3319463" algn="l"/>
                    <a:tab pos="5148263" algn="l"/>
                    <a:tab pos="6637338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£31.36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1252538" algn="l"/>
                    <a:tab pos="3319463" algn="l"/>
                    <a:tab pos="5148263" algn="l"/>
                    <a:tab pos="6637338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4.6 m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1252538" algn="l"/>
                    <a:tab pos="3319463" algn="l"/>
                    <a:tab pos="5148263" algn="l"/>
                    <a:tab pos="6637338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3.242424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1252538" algn="l"/>
                    <a:tab pos="3319463" algn="l"/>
                    <a:tab pos="5148263" algn="l"/>
                    <a:tab pos="663733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0.3 	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0.2</a:t>
                </a:r>
              </a:p>
              <a:p>
                <a:pPr marL="914400" indent="-914400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9"/>
                  <a:tabLst>
                    <a:tab pos="1252538" algn="l"/>
                    <a:tab pos="3319463" algn="l"/>
                    <a:tab pos="5148263" algn="l"/>
                    <a:tab pos="6637338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£120 is £90. This is the largest amount.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530617"/>
              </a:xfrm>
              <a:prstGeom prst="rect">
                <a:avLst/>
              </a:prstGeom>
              <a:blipFill rotWithShape="0">
                <a:blip r:embed="rId4"/>
                <a:stretch>
                  <a:fillRect l="-2489" t="-2203" b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9172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4.1 -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27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3606800" algn="l"/>
                    <a:tab pos="663733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284663" algn="l"/>
                    <a:tab pos="663733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284663" algn="l"/>
                    <a:tab pos="663733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54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40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27</a:t>
                </a: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284663" algn="l"/>
                    <a:tab pos="6637338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624138" algn="l"/>
                    <a:tab pos="4284663" algn="l"/>
                    <a:tab pos="663733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0.145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200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.8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27933"/>
              </a:xfrm>
              <a:prstGeom prst="rect">
                <a:avLst/>
              </a:prstGeom>
              <a:blipFill rotWithShape="0">
                <a:blip r:embed="rId4"/>
                <a:stretch>
                  <a:fillRect l="-2489" b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2113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4.1 -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23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37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Yes. Students’ own answer, e.g. compare the answers of 3 </a:t>
                </a:r>
                <a:r>
                  <a:rPr lang="en-US" sz="3800" dirty="0" smtClean="0"/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 x 2.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23088"/>
              </a:xfrm>
              <a:prstGeom prst="rect">
                <a:avLst/>
              </a:prstGeom>
              <a:blipFill rotWithShape="0">
                <a:blip r:embed="rId4"/>
                <a:stretch>
                  <a:fillRect l="-2134" b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732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4.1 -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383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Yes, the part will fit because it is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cm, which is within the acceptable range.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29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10,000m</a:t>
                </a:r>
                <a:r>
                  <a:rPr lang="en-US" sz="3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744538" indent="-7445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252538" algn="l"/>
                    <a:tab pos="2522538" algn="l"/>
                    <a:tab pos="48085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4 hours 5 minutes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 hours.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383590"/>
              </a:xfrm>
              <a:prstGeom prst="rect">
                <a:avLst/>
              </a:prstGeom>
              <a:blipFill rotWithShape="0">
                <a:blip r:embed="rId4"/>
                <a:stretch>
                  <a:fillRect l="-1778" b="-3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78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4.2 -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endParaRPr lang="en-GB" dirty="0" smtClean="0"/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639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5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1:2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3:5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4:7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1:5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1:4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15:2</a:t>
                </a: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1:5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1:0.5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1:6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3:1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:1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15:1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:1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1:0.2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1:0.016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1:36.5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11.5:1	</a:t>
                </a: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first school</a:t>
                </a:r>
              </a:p>
              <a:p>
                <a:pPr marL="576263" indent="-576263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52538" algn="l"/>
                    <a:tab pos="2522538" algn="l"/>
                    <a:tab pos="4351338" algn="l"/>
                    <a:tab pos="6230938" algn="l"/>
                    <a:tab pos="663733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Julie (Julie uses 5 parts water to 1 part squash, </a:t>
                </a:r>
                <a:r>
                  <a:rPr lang="en-US" sz="3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Hammad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uses 5.7 parts water)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54570"/>
              </a:xfrm>
              <a:prstGeom prst="rect">
                <a:avLst/>
              </a:prstGeom>
              <a:blipFill rotWithShape="0">
                <a:blip r:embed="rId4"/>
                <a:stretch>
                  <a:fillRect l="-1778" t="-1564" b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8966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172009</TotalTime>
  <Words>642</Words>
  <Application>Microsoft Office PowerPoint</Application>
  <PresentationFormat>On-screen Show (4:3)</PresentationFormat>
  <Paragraphs>389</Paragraphs>
  <Slides>31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</vt:lpstr>
      <vt:lpstr>Calibri</vt:lpstr>
      <vt:lpstr>Cambria</vt:lpstr>
      <vt:lpstr>Cambria Math</vt:lpstr>
      <vt:lpstr>Comic Sans MS</vt:lpstr>
      <vt:lpstr>Lucida Sans Unicode</vt:lpstr>
      <vt:lpstr>Times New Roman</vt:lpstr>
      <vt:lpstr>Verdana</vt:lpstr>
      <vt:lpstr>Wingdings</vt:lpstr>
      <vt:lpstr>Wingdings 2</vt:lpstr>
      <vt:lpstr>Wingdings 3</vt:lpstr>
      <vt:lpstr>Enderoth</vt:lpstr>
      <vt:lpstr>PowerPoint Presentation</vt:lpstr>
      <vt:lpstr>4 - Prior knowledge check</vt:lpstr>
      <vt:lpstr>4 - Prior knowledge check</vt:lpstr>
      <vt:lpstr>4 - Prior knowledge check</vt:lpstr>
      <vt:lpstr>4 - Prior knowledge check</vt:lpstr>
      <vt:lpstr>4.1 - Fractions</vt:lpstr>
      <vt:lpstr>4.1 - Fractions</vt:lpstr>
      <vt:lpstr>4.1 - Fractions</vt:lpstr>
      <vt:lpstr>4.2 - Ratios</vt:lpstr>
      <vt:lpstr>4.2 - Ratios</vt:lpstr>
      <vt:lpstr>4.2 - Ratios</vt:lpstr>
      <vt:lpstr>4.3 – Ratio and Proportion</vt:lpstr>
      <vt:lpstr>4.3 – Ratio and Proportion</vt:lpstr>
      <vt:lpstr>4.3 – Ratio and Proportion</vt:lpstr>
      <vt:lpstr>4.4 – Percentages</vt:lpstr>
      <vt:lpstr>4.4 – Percentages</vt:lpstr>
      <vt:lpstr>4.4 – Percentages</vt:lpstr>
      <vt:lpstr>4.5 – Fractions, Decimals and Percentages</vt:lpstr>
      <vt:lpstr>4.5 – Fractions, Decimals and Percentages</vt:lpstr>
      <vt:lpstr>4.5 – Fractions, Decimals and Percentages</vt:lpstr>
      <vt:lpstr>4 – Problem Solving</vt:lpstr>
      <vt:lpstr>4 – Check Up</vt:lpstr>
      <vt:lpstr>4 – Check Up</vt:lpstr>
      <vt:lpstr>4 – Strengthen</vt:lpstr>
      <vt:lpstr>4 – Strengthen</vt:lpstr>
      <vt:lpstr>4 – Strengthen</vt:lpstr>
      <vt:lpstr>4 – Strengthen</vt:lpstr>
      <vt:lpstr>4 – Extend</vt:lpstr>
      <vt:lpstr>4 – Extend</vt:lpstr>
      <vt:lpstr>4 – Unit Test</vt:lpstr>
      <vt:lpstr>PowerPoint Presentation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04 - Answers</dc:title>
  <dc:subject>Travel and Tourism</dc:subject>
  <dc:creator>Enderoth</dc:creator>
  <cp:keywords>Year 09 - Mathematics - Unit 04 - Answers</cp:keywords>
  <cp:lastModifiedBy>Enderoth</cp:lastModifiedBy>
  <cp:revision>4832</cp:revision>
  <cp:lastPrinted>2014-01-22T18:25:48Z</cp:lastPrinted>
  <dcterms:created xsi:type="dcterms:W3CDTF">2008-03-12T11:01:44Z</dcterms:created>
  <dcterms:modified xsi:type="dcterms:W3CDTF">2018-11-19T17:40:13Z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